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70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8115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yout Personaliza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0B0B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3433" y="496677"/>
            <a:ext cx="5977131" cy="39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l="5440" t="1119" r="492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3">
            <a:alphaModFix/>
          </a:blip>
          <a:srcRect l="3777" r="3548"/>
          <a:stretch/>
        </p:blipFill>
        <p:spPr>
          <a:xfrm>
            <a:off x="0" y="-9537"/>
            <a:ext cx="9144000" cy="50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0" y="-9537"/>
            <a:ext cx="9144000" cy="515303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/>
          <p:nvPr/>
        </p:nvSpPr>
        <p:spPr>
          <a:xfrm flipH="1">
            <a:off x="0" y="198615"/>
            <a:ext cx="4541519" cy="1451427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 flipH="1">
            <a:off x="4541519" y="198615"/>
            <a:ext cx="4602480" cy="1451427"/>
          </a:xfrm>
          <a:prstGeom prst="rect">
            <a:avLst/>
          </a:prstGeom>
          <a:solidFill>
            <a:srgbClr val="A11920">
              <a:alpha val="8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2051518" y="627410"/>
            <a:ext cx="255858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pt-BR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IN0953 – Engenharia de Software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5059680" y="404221"/>
            <a:ext cx="404876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Entrega Final –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Bike Cidadão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5681471" y="1169870"/>
            <a:ext cx="338328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Clivison, Jairson, Júlio César e Sarita</a:t>
            </a:r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112" y="454279"/>
            <a:ext cx="1483874" cy="99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subtítul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5646421" y="1012825"/>
            <a:ext cx="3307080" cy="3657600"/>
          </a:xfrm>
          <a:prstGeom prst="roundRect">
            <a:avLst>
              <a:gd name="adj" fmla="val 3281"/>
            </a:avLst>
          </a:prstGeom>
          <a:solidFill>
            <a:schemeClr val="lt1"/>
          </a:solidFill>
          <a:ln w="9525" cap="flat" cmpd="sng">
            <a:solidFill>
              <a:srgbClr val="832A9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Font typeface="Arial"/>
              <a:buNone/>
              <a:defRPr sz="1400" b="0" i="0" u="none" strike="noStrike" cap="none">
                <a:solidFill>
                  <a:srgbClr val="5B5B5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Font typeface="Trebuchet MS"/>
              <a:buNone/>
              <a:defRPr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25" cy="22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Font typeface="Arial"/>
              <a:buNone/>
              <a:defRPr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360362" y="1021079"/>
            <a:ext cx="5136197" cy="2941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-190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-3810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-44306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91115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yout Personalizad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Font typeface="Trebuchet MS"/>
              <a:buNone/>
              <a:defRPr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A11920"/>
          </a:solidFill>
          <a:ln w="12700" cap="flat" cmpd="sng">
            <a:solidFill>
              <a:srgbClr val="B0B0B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e sub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9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Font typeface="Trebuchet MS"/>
              <a:buNone/>
              <a:defRPr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25" cy="3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Font typeface="Arial"/>
              <a:buNone/>
              <a:defRPr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5136197" cy="2941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-190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-3810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-44306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91115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0B0B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l="4066" t="3906" r="4175" b="4078"/>
          <a:stretch/>
        </p:blipFill>
        <p:spPr>
          <a:xfrm>
            <a:off x="0" y="0"/>
            <a:ext cx="9144000" cy="515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Font typeface="Trebuchet MS"/>
              <a:buNone/>
              <a:defRPr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c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l="2251" r="84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589" y="90154"/>
            <a:ext cx="978032" cy="65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0">
            <a:alphaModFix/>
          </a:blip>
          <a:srcRect l="2100" r="75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Font typeface="Trebuchet MS"/>
              <a:buNone/>
              <a:defRPr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355600" y="1016000"/>
            <a:ext cx="8078470" cy="36366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14350" marR="0" lvl="1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57250" marR="0" lvl="2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00150" marR="0" lvl="3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43050" marR="0" lvl="4" indent="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85950" marR="0" lvl="5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228850" marR="0" lvl="6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571750" marR="0" lvl="7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2914650" marR="0" lvl="8" indent="-1258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92984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11">
            <a:alphaModFix/>
          </a:blip>
          <a:srcRect l="-1" r="-2076" b="68333"/>
          <a:stretch/>
        </p:blipFill>
        <p:spPr>
          <a:xfrm rot="5400000">
            <a:off x="115432" y="154667"/>
            <a:ext cx="80892" cy="31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30589" y="90154"/>
            <a:ext cx="978032" cy="65422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Ho0d5swwXl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C8XmKe3THY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25" cy="3241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O que foi feito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360347" y="1021075"/>
            <a:ext cx="4212899" cy="294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Busca de rotas por raio </a:t>
            </a:r>
          </a:p>
          <a:p>
            <a:pPr marL="171450" marR="0" lvl="0" indent="-63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Visão: futuramente o gestor público saberá quais são as vias que de fato precisam de ciclovia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 com rotas mais </a:t>
            </a:r>
            <a:b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usadas pelos ciclistas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Busca assíncrona de rotas 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melhoria da usabilidade </a:t>
            </a:r>
          </a:p>
        </p:txBody>
      </p:sp>
      <p:pic>
        <p:nvPicPr>
          <p:cNvPr id="119" name="Shape 119" descr="calor-code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5525" y="3402550"/>
            <a:ext cx="49910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 descr="calor-code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0" y="4090100"/>
            <a:ext cx="5410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5922300" y="3745450"/>
            <a:ext cx="995099" cy="2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351200" y="1942000"/>
            <a:ext cx="2713800" cy="136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Trebuchet MS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Código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Trebuchet MS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HeatMapActivity.java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Trebuchet MS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AsynGetRoutes.java</a:t>
            </a:r>
          </a:p>
        </p:txBody>
      </p:sp>
      <p:cxnSp>
        <p:nvCxnSpPr>
          <p:cNvPr id="123" name="Shape 123"/>
          <p:cNvCxnSpPr/>
          <p:nvPr/>
        </p:nvCxnSpPr>
        <p:spPr>
          <a:xfrm rot="10800000" flipH="1">
            <a:off x="2018450" y="1198548"/>
            <a:ext cx="5003999" cy="3107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Shape 124"/>
          <p:cNvCxnSpPr/>
          <p:nvPr/>
        </p:nvCxnSpPr>
        <p:spPr>
          <a:xfrm rot="10800000" flipH="1">
            <a:off x="2304100" y="1361549"/>
            <a:ext cx="4037999" cy="303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</a:t>
            </a:r>
          </a:p>
        </p:txBody>
      </p:sp>
      <p:pic>
        <p:nvPicPr>
          <p:cNvPr id="130" name="Shape 130" descr="calor-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75" y="1023037"/>
            <a:ext cx="2180424" cy="33416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1" name="Shape 131" descr="calor-1Seleção_08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3114" y="1034503"/>
            <a:ext cx="2202345" cy="33501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2" name="Shape 132" descr="calor-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1689" y="1034499"/>
            <a:ext cx="2180422" cy="33302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3" name="Shape 133" descr="calor-3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8331" y="1009312"/>
            <a:ext cx="2223018" cy="337531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</a:t>
            </a:r>
          </a:p>
        </p:txBody>
      </p:sp>
      <p:pic>
        <p:nvPicPr>
          <p:cNvPr id="139" name="Shape 139" descr="calor-0.png"/>
          <p:cNvPicPr preferRelativeResize="0"/>
          <p:nvPr/>
        </p:nvPicPr>
        <p:blipFill/>
        <p:spPr>
          <a:xfrm>
            <a:off x="66575" y="1023037"/>
            <a:ext cx="2180424" cy="334168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0" name="Shape 140" descr="calor-1Seleção_08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3114" y="1034503"/>
            <a:ext cx="2202345" cy="33501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1" name="Shape 141" descr="calor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1689" y="1034499"/>
            <a:ext cx="2180422" cy="33302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2" name="Shape 142" descr="calor-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8331" y="1009312"/>
            <a:ext cx="2223018" cy="337531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Vídeo Demonstrativo</a:t>
            </a:r>
          </a:p>
        </p:txBody>
      </p:sp>
      <p:sp>
        <p:nvSpPr>
          <p:cNvPr id="149" name="Shape 149" descr="Vídeo contendo a Demonstração do &quot;Mapa de Calor&quot;." title="Demonstração do Bike Cidadão - Mapa de Calor">
            <a:hlinkClick r:id="rId3"/>
          </p:cNvPr>
          <p:cNvSpPr/>
          <p:nvPr/>
        </p:nvSpPr>
        <p:spPr>
          <a:xfrm>
            <a:off x="1602150" y="773125"/>
            <a:ext cx="5939700" cy="38251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700" cy="110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Visão em Cluster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Visão em Cluster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O que foi feito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7424700" cy="294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 todas as ocorrências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Sem conceito de temporalidade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Agrupamento mínimo: cinco ocorrências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código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ClusterMapActivity.java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Marcador.java</a:t>
            </a:r>
          </a:p>
        </p:txBody>
      </p:sp>
      <p:pic>
        <p:nvPicPr>
          <p:cNvPr id="163" name="Shape 163" descr="cluster-code-2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3950" y="1904211"/>
            <a:ext cx="4762499" cy="4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cluster-code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7950" y="3964125"/>
            <a:ext cx="238124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cluster-code-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7950" y="1154125"/>
            <a:ext cx="3695699" cy="47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 descr="cluster-code-0_1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07737" y="2762050"/>
            <a:ext cx="5191125" cy="11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4944475" y="1545650"/>
            <a:ext cx="995099" cy="2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944475" y="2307650"/>
            <a:ext cx="995099" cy="2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944475" y="3526850"/>
            <a:ext cx="995099" cy="2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(...)</a:t>
            </a:r>
          </a:p>
        </p:txBody>
      </p:sp>
      <p:cxnSp>
        <p:nvCxnSpPr>
          <p:cNvPr id="170" name="Shape 170"/>
          <p:cNvCxnSpPr/>
          <p:nvPr/>
        </p:nvCxnSpPr>
        <p:spPr>
          <a:xfrm>
            <a:off x="3758700" y="977500"/>
            <a:ext cx="23399" cy="37238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Visão em Cluster</a:t>
            </a:r>
          </a:p>
        </p:txBody>
      </p:sp>
      <p:pic>
        <p:nvPicPr>
          <p:cNvPr id="176" name="Shape 176" descr="cluster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8" y="885700"/>
            <a:ext cx="2182075" cy="34902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7" name="Shape 177" descr="cluster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3125" y="899740"/>
            <a:ext cx="2182073" cy="347618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8" name="Shape 178" descr="cluster-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4248" y="892174"/>
            <a:ext cx="2182073" cy="34837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9" name="Shape 179" descr="cluster-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5275" y="917092"/>
            <a:ext cx="2182073" cy="349243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Visão em Cluster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Vídeo Demonstrativo</a:t>
            </a:r>
          </a:p>
        </p:txBody>
      </p:sp>
      <p:sp>
        <p:nvSpPr>
          <p:cNvPr id="186" name="Shape 186" descr="Vídeo contendo a Demonstração da &quot;Clusterização dos Alertas&quot;." title="Demonstração do Bike Cidadão - Clustering Markers">
            <a:hlinkClick r:id="rId3"/>
          </p:cNvPr>
          <p:cNvSpPr/>
          <p:nvPr/>
        </p:nvSpPr>
        <p:spPr>
          <a:xfrm>
            <a:off x="1602150" y="768525"/>
            <a:ext cx="5939700" cy="383374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700" cy="110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Automática de Corrida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automática de corrida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Resumo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2"/>
          </p:nvPr>
        </p:nvSpPr>
        <p:spPr>
          <a:xfrm>
            <a:off x="360347" y="1021075"/>
            <a:ext cx="4212899" cy="294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Controla a ativação do aplicativo com base na atividade do usuário</a:t>
            </a:r>
          </a:p>
          <a:p>
            <a:pPr marL="171450" marR="0" lvl="0" indent="-63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Garante que o mapeamento seja executado apenas durante a locomoção por bicicleta.</a:t>
            </a:r>
          </a:p>
          <a:p>
            <a:pPr marL="171450" marR="0" lvl="0" indent="-63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Usa a API Google Activity Recognition (não requer calibração)</a:t>
            </a:r>
          </a:p>
          <a:p>
            <a:pPr marL="171450" marR="0" lvl="0" indent="-63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Possibilidades futuras: 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Diferenciar trajeto com base na atividade 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9550" y="490499"/>
            <a:ext cx="2341800" cy="41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9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automática de corrida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Resumo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5136300" cy="294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marR="0" lvl="0" indent="-63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Código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++ DetectActivity.java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LocalRepositoryController.java 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MainActivity.java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1799" y="2291999"/>
            <a:ext cx="6352200" cy="23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automática de corrida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Resumo</a:t>
            </a:r>
          </a:p>
        </p:txBody>
      </p:sp>
      <p:pic>
        <p:nvPicPr>
          <p:cNvPr id="207" name="Shape 207" descr="WhatsApp-Image-20160710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499" y="601102"/>
            <a:ext cx="2456800" cy="43676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8" name="Shape 208" descr="WhatsApp-Image-20160710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275" y="573474"/>
            <a:ext cx="2456800" cy="436767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9" name="Shape 209"/>
          <p:cNvSpPr/>
          <p:nvPr/>
        </p:nvSpPr>
        <p:spPr>
          <a:xfrm>
            <a:off x="4389250" y="2199875"/>
            <a:ext cx="722700" cy="6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700" cy="110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Dificuldades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Dificuldades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Android Studio Emulator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7424700" cy="294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Extrema lentidão de emulador até mesmo em máquinas TOP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Solução: emulação via Genymotion</a:t>
            </a:r>
          </a:p>
        </p:txBody>
      </p:sp>
      <p:pic>
        <p:nvPicPr>
          <p:cNvPr id="232" name="Shape 232" descr="emulator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50" y="1898650"/>
            <a:ext cx="1996548" cy="309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 descr="emulator-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7973" y="2054124"/>
            <a:ext cx="4643124" cy="2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088075" y="2894775"/>
            <a:ext cx="1212300" cy="3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lang="pt-BR" sz="48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7424700" cy="294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Compatibilidade com Google Play Services</a:t>
            </a:r>
          </a:p>
          <a:p>
            <a:pPr marR="0" lvl="1" indent="43180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Instalação do Google Play Services não é trivial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Emulação de rotas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Problemas com Lockito App, arquivos KML, GPS…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Emulação diretamente via Postman (Fiware REST API)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/>
              <a:t>Google Play Services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Dificuldades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Dependências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131755" y="944875"/>
            <a:ext cx="3968700" cy="294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Dependências e versões de frameworks e SDKs </a:t>
            </a:r>
            <a:b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são desafios para iniciantes</a:t>
            </a:r>
          </a:p>
        </p:txBody>
      </p:sp>
      <p:pic>
        <p:nvPicPr>
          <p:cNvPr id="249" name="Shape 249" descr="sd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800" y="1021075"/>
            <a:ext cx="5267348" cy="35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700" cy="110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Escopo não Implementado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Escopo não Implementado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360344" y="944875"/>
            <a:ext cx="2489099" cy="294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Furto (!roubo)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de trechos </a:t>
            </a:r>
            <a:b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 inclinações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Temporalidade dos alertas</a:t>
            </a:r>
          </a:p>
        </p:txBody>
      </p:sp>
      <p:pic>
        <p:nvPicPr>
          <p:cNvPr id="261" name="Shape 261" descr="mockup-roubo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8994" y="835870"/>
            <a:ext cx="4847321" cy="34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602496" y="4205555"/>
            <a:ext cx="5040760" cy="722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Arial"/>
              <a:buNone/>
            </a:pPr>
            <a:r>
              <a:rPr lang="pt-BR" sz="2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mockup da feature imaginada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700" cy="110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>
                <a:solidFill>
                  <a:schemeClr val="lt2"/>
                </a:solidFill>
              </a:rPr>
              <a:t>Melhorias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>
                <a:solidFill>
                  <a:schemeClr val="lt2"/>
                </a:solidFill>
              </a:rPr>
              <a:t>Futuras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/>
              <a:t>Melhorias Futuras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2"/>
          </p:nvPr>
        </p:nvSpPr>
        <p:spPr>
          <a:xfrm>
            <a:off x="360972" y="1056550"/>
            <a:ext cx="8344200" cy="294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Testes de carga </a:t>
            </a:r>
          </a:p>
          <a:p>
            <a:pPr marR="0" lvl="1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SzPct val="100000"/>
            </a:pPr>
            <a:r>
              <a:rPr lang="pt-BR" sz="2000"/>
              <a:t>Mapa de Calor com milhares de rotas</a:t>
            </a:r>
          </a:p>
          <a:p>
            <a:pPr marR="0" lvl="1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SzPct val="100000"/>
            </a:pPr>
            <a:r>
              <a:rPr lang="pt-BR" sz="2000"/>
              <a:t>Cluster Markers com milhares de ocorrências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Clustering por tipo de marcador (acidente, tráfego etc)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Ícone apropriado no marcador do cluster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Ajustes de sincronização entre interface gráfica e reconhecimento de pedalada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2000"/>
              <a:t>Machine Learning e Data Mining sobre rotas persistidas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 dirty="0" smtClean="0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Roteiro</a:t>
            </a:r>
            <a:endParaRPr lang="pt-BR" sz="2400" b="1" i="0" u="none" strike="noStrike" cap="none" dirty="0">
              <a:solidFill>
                <a:srgbClr val="A1192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25" cy="2215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Resumo da Ópera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360350" y="1021075"/>
            <a:ext cx="8617200" cy="35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Contribuições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Persistência de rotas (Fiware)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 das vias mais utilizadas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Visão em Cluster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Detecção automática de corrida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Dificuldades encontradas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Escopo não implementado</a:t>
            </a: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Melhorias Futuras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599" cy="11079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Dúvidas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x="165100" y="528214"/>
            <a:ext cx="4635499" cy="4019202"/>
            <a:chOff x="165100" y="528214"/>
            <a:chExt cx="2921848" cy="2533383"/>
          </a:xfrm>
        </p:grpSpPr>
        <p:pic>
          <p:nvPicPr>
            <p:cNvPr id="282" name="Shape 282"/>
            <p:cNvPicPr preferRelativeResize="0"/>
            <p:nvPr/>
          </p:nvPicPr>
          <p:blipFill rotWithShape="1">
            <a:blip r:embed="rId3">
              <a:alphaModFix amt="20000"/>
            </a:blip>
            <a:srcRect l="33007" t="18012" r="33143" b="38926"/>
            <a:stretch/>
          </p:blipFill>
          <p:spPr>
            <a:xfrm>
              <a:off x="826287" y="1196337"/>
              <a:ext cx="971295" cy="1450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/>
            <p:cNvPicPr preferRelativeResize="0"/>
            <p:nvPr/>
          </p:nvPicPr>
          <p:blipFill rotWithShape="1">
            <a:blip r:embed="rId3">
              <a:alphaModFix amt="35000"/>
            </a:blip>
            <a:srcRect l="33007" t="18012" r="33143" b="38926"/>
            <a:stretch/>
          </p:blipFill>
          <p:spPr>
            <a:xfrm>
              <a:off x="1902916" y="2184052"/>
              <a:ext cx="508861" cy="759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3">
              <a:alphaModFix amt="20000"/>
            </a:blip>
            <a:srcRect l="33007" t="18012" r="33143" b="38926"/>
            <a:stretch/>
          </p:blipFill>
          <p:spPr>
            <a:xfrm>
              <a:off x="165100" y="528214"/>
              <a:ext cx="993974" cy="1484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Shape 285"/>
            <p:cNvPicPr preferRelativeResize="0"/>
            <p:nvPr/>
          </p:nvPicPr>
          <p:blipFill rotWithShape="1">
            <a:blip r:embed="rId3">
              <a:alphaModFix amt="20000"/>
            </a:blip>
            <a:srcRect l="33007" t="18012" r="33143" b="38926"/>
            <a:stretch/>
          </p:blipFill>
          <p:spPr>
            <a:xfrm>
              <a:off x="2218925" y="585841"/>
              <a:ext cx="868023" cy="129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Shape 286"/>
            <p:cNvPicPr preferRelativeResize="0"/>
            <p:nvPr/>
          </p:nvPicPr>
          <p:blipFill rotWithShape="1">
            <a:blip r:embed="rId3">
              <a:alphaModFix amt="20000"/>
            </a:blip>
            <a:srcRect l="33007" t="18012" r="33143" b="38926"/>
            <a:stretch/>
          </p:blipFill>
          <p:spPr>
            <a:xfrm>
              <a:off x="571360" y="2184052"/>
              <a:ext cx="587714" cy="877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Shape 287"/>
            <p:cNvPicPr preferRelativeResize="0"/>
            <p:nvPr/>
          </p:nvPicPr>
          <p:blipFill rotWithShape="1">
            <a:blip r:embed="rId3">
              <a:alphaModFix amt="20000"/>
            </a:blip>
            <a:srcRect l="33007" t="18012" r="33143" b="38926"/>
            <a:stretch/>
          </p:blipFill>
          <p:spPr>
            <a:xfrm>
              <a:off x="2083864" y="1372516"/>
              <a:ext cx="895645" cy="13373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Shape 2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0589" y="90154"/>
            <a:ext cx="978032" cy="65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 descr="https://iversity.org/blog/wp-content/uploads/2013/10/bigstock-Thank-You-Phrases-3852342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0" y="-101600"/>
            <a:ext cx="9410699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599" cy="11079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Posicionamento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3" name="Shape 73"/>
          <p:cNvGrpSpPr/>
          <p:nvPr/>
        </p:nvGrpSpPr>
        <p:grpSpPr>
          <a:xfrm>
            <a:off x="245228" y="1854563"/>
            <a:ext cx="8653543" cy="1084922"/>
            <a:chOff x="1105319" y="3064747"/>
            <a:chExt cx="6732395" cy="844062"/>
          </a:xfrm>
        </p:grpSpPr>
        <p:sp>
          <p:nvSpPr>
            <p:cNvPr id="74" name="Shape 74"/>
            <p:cNvSpPr/>
            <p:nvPr/>
          </p:nvSpPr>
          <p:spPr>
            <a:xfrm>
              <a:off x="1105319" y="3064747"/>
              <a:ext cx="1346479" cy="844062"/>
            </a:xfrm>
            <a:prstGeom prst="rect">
              <a:avLst/>
            </a:prstGeom>
            <a:solidFill>
              <a:srgbClr val="E83A5D"/>
            </a:solidFill>
            <a:ln w="12700" cap="flat" cmpd="sng">
              <a:solidFill>
                <a:srgbClr val="601F6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Sensors</a:t>
              </a:r>
            </a:p>
          </p:txBody>
        </p:sp>
        <p:sp>
          <p:nvSpPr>
            <p:cNvPr id="75" name="Shape 75"/>
            <p:cNvSpPr/>
            <p:nvPr/>
          </p:nvSpPr>
          <p:spPr>
            <a:xfrm>
              <a:off x="2451798" y="3064747"/>
              <a:ext cx="1346479" cy="844062"/>
            </a:xfrm>
            <a:prstGeom prst="rect">
              <a:avLst/>
            </a:prstGeom>
            <a:solidFill>
              <a:srgbClr val="85E601"/>
            </a:solidFill>
            <a:ln w="12700" cap="flat" cmpd="sng">
              <a:solidFill>
                <a:srgbClr val="601F6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Networks</a:t>
              </a:r>
            </a:p>
          </p:txBody>
        </p:sp>
        <p:sp>
          <p:nvSpPr>
            <p:cNvPr id="76" name="Shape 76"/>
            <p:cNvSpPr/>
            <p:nvPr/>
          </p:nvSpPr>
          <p:spPr>
            <a:xfrm>
              <a:off x="3798276" y="3064747"/>
              <a:ext cx="1346479" cy="844062"/>
            </a:xfrm>
            <a:prstGeom prst="rect">
              <a:avLst/>
            </a:prstGeom>
            <a:solidFill>
              <a:srgbClr val="C215ED"/>
            </a:solidFill>
            <a:ln w="12700" cap="flat" cmpd="sng">
              <a:solidFill>
                <a:srgbClr val="601F6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Standards</a:t>
              </a:r>
            </a:p>
          </p:txBody>
        </p:sp>
        <p:sp>
          <p:nvSpPr>
            <p:cNvPr id="77" name="Shape 77"/>
            <p:cNvSpPr/>
            <p:nvPr/>
          </p:nvSpPr>
          <p:spPr>
            <a:xfrm>
              <a:off x="5144755" y="3064747"/>
              <a:ext cx="1346479" cy="844062"/>
            </a:xfrm>
            <a:prstGeom prst="rect">
              <a:avLst/>
            </a:prstGeom>
            <a:solidFill>
              <a:srgbClr val="00C2CC"/>
            </a:solidFill>
            <a:ln w="12700" cap="flat" cmpd="sng">
              <a:solidFill>
                <a:srgbClr val="601F6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Intelligent Analysis</a:t>
              </a:r>
            </a:p>
          </p:txBody>
        </p:sp>
        <p:sp>
          <p:nvSpPr>
            <p:cNvPr id="78" name="Shape 78"/>
            <p:cNvSpPr/>
            <p:nvPr/>
          </p:nvSpPr>
          <p:spPr>
            <a:xfrm>
              <a:off x="6491235" y="3064747"/>
              <a:ext cx="1346479" cy="844062"/>
            </a:xfrm>
            <a:prstGeom prst="rect">
              <a:avLst/>
            </a:prstGeom>
            <a:solidFill>
              <a:srgbClr val="FF8F15"/>
            </a:solidFill>
            <a:ln w="12700" cap="flat" cmpd="sng">
              <a:solidFill>
                <a:srgbClr val="601F6C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</a:pPr>
              <a:r>
                <a:rPr lang="pt-BR" sz="24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Intelligent Actions</a:t>
              </a:r>
            </a:p>
          </p:txBody>
        </p:sp>
      </p:grp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0589" y="90154"/>
            <a:ext cx="978032" cy="6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6222917" y="901340"/>
            <a:ext cx="371699" cy="75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6765767" y="901337"/>
            <a:ext cx="371699" cy="75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7308617" y="901337"/>
            <a:ext cx="371699" cy="750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Shape 83"/>
          <p:cNvSpPr/>
          <p:nvPr/>
        </p:nvSpPr>
        <p:spPr>
          <a:xfrm rot="10800000">
            <a:off x="6782475" y="3092041"/>
            <a:ext cx="371699" cy="7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Shape 84"/>
          <p:cNvSpPr/>
          <p:nvPr/>
        </p:nvSpPr>
        <p:spPr>
          <a:xfrm rot="10800000">
            <a:off x="7325325" y="3092039"/>
            <a:ext cx="371699" cy="7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Shape 85"/>
          <p:cNvSpPr/>
          <p:nvPr/>
        </p:nvSpPr>
        <p:spPr>
          <a:xfrm rot="10800000">
            <a:off x="7868175" y="3092039"/>
            <a:ext cx="371699" cy="7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Visão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360362" y="1021079"/>
            <a:ext cx="8429891" cy="2941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“Implementar funcionalidades que possam agregar ao Bike Cidadão e que sejam fáceis de incorporar à linha de desenvolvimento no INES.”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65100" y="2927508"/>
            <a:ext cx="8864599" cy="2215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Persistência de Rotas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60987" y="140358"/>
            <a:ext cx="7886700" cy="33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Trebuchet MS"/>
              <a:buNone/>
            </a:pPr>
            <a:r>
              <a:rPr lang="pt-BR" sz="2400" b="1" i="0" u="none" strike="noStrike" cap="none">
                <a:solidFill>
                  <a:srgbClr val="A11920"/>
                </a:solidFill>
                <a:latin typeface="Trebuchet MS"/>
                <a:ea typeface="Trebuchet MS"/>
                <a:cs typeface="Trebuchet MS"/>
                <a:sym typeface="Trebuchet MS"/>
              </a:rPr>
              <a:t>Persistência de Rotas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60362" y="525318"/>
            <a:ext cx="7887300" cy="32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r>
              <a:rPr lang="pt-BR" sz="1600" b="1" i="0" u="none" strike="noStrike" cap="none">
                <a:solidFill>
                  <a:srgbClr val="9B9B9B"/>
                </a:solidFill>
                <a:latin typeface="Trebuchet MS"/>
                <a:ea typeface="Trebuchet MS"/>
                <a:cs typeface="Trebuchet MS"/>
                <a:sym typeface="Trebuchet MS"/>
              </a:rPr>
              <a:t>O que foi feito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360350" y="1021074"/>
            <a:ext cx="7462800" cy="32738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Nova Entity (Rota) ao MongoDB do Fiware e ao Model da aplicação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Persistência dos pontos de rotas realizadas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Possibilidades futuras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Mining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</a:p>
          <a:p>
            <a:pPr marL="171450" marR="0" lvl="0" indent="-63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42857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código: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AdapterRoute.java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Rota.java</a:t>
            </a:r>
          </a:p>
          <a:p>
            <a:pPr marL="514350" marR="0" lvl="1" indent="-8255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100000"/>
              <a:buFont typeface="Arial"/>
              <a:buChar char="•"/>
            </a:pPr>
            <a:r>
              <a:rPr lang="pt-BR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RemoteRepositoryController.java</a:t>
            </a:r>
          </a:p>
          <a:p>
            <a:pPr marL="0" marR="0" lvl="0" indent="0" algn="l" rtl="0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>
                <a:srgbClr val="A1192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4755900" y="2625650"/>
            <a:ext cx="3959700" cy="607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Foi realizada simulação com 20 rotas </a:t>
            </a: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 216 coordenadas / Latitude, Longitude }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601F6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65100" y="4035503"/>
            <a:ext cx="8864599" cy="11079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pt-BR" sz="80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Mapa de Calor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Hackathon Inmetrics">
      <a:dk1>
        <a:srgbClr val="5B5B5B"/>
      </a:dk1>
      <a:lt1>
        <a:srgbClr val="5B5B5B"/>
      </a:lt1>
      <a:dk2>
        <a:srgbClr val="FFFFFF"/>
      </a:dk2>
      <a:lt2>
        <a:srgbClr val="FFFFFF"/>
      </a:lt2>
      <a:accent1>
        <a:srgbClr val="842B94"/>
      </a:accent1>
      <a:accent2>
        <a:srgbClr val="E7B908"/>
      </a:accent2>
      <a:accent3>
        <a:srgbClr val="595959"/>
      </a:accent3>
      <a:accent4>
        <a:srgbClr val="F2F2F2"/>
      </a:accent4>
      <a:accent5>
        <a:srgbClr val="BF9000"/>
      </a:accent5>
      <a:accent6>
        <a:srgbClr val="45174D"/>
      </a:accent6>
      <a:hlink>
        <a:srgbClr val="5B5B5B"/>
      </a:hlink>
      <a:folHlink>
        <a:srgbClr val="E7B9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414</Words>
  <Application>Microsoft Office PowerPoint</Application>
  <PresentationFormat>Apresentação na tela (16:9)</PresentationFormat>
  <Paragraphs>112</Paragraphs>
  <Slides>32</Slides>
  <Notes>32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3" baseType="lpstr">
      <vt:lpstr>Tema do Office</vt:lpstr>
      <vt:lpstr>Apresentação do PowerPoint</vt:lpstr>
      <vt:lpstr>Apresentação do PowerPoint</vt:lpstr>
      <vt:lpstr>Roteiro</vt:lpstr>
      <vt:lpstr>Posicionamento</vt:lpstr>
      <vt:lpstr>Apresentação do PowerPoint</vt:lpstr>
      <vt:lpstr>Visão</vt:lpstr>
      <vt:lpstr>Persistência de Rotas</vt:lpstr>
      <vt:lpstr>Persistência de Rotas</vt:lpstr>
      <vt:lpstr>Mapa de Calor</vt:lpstr>
      <vt:lpstr>Mapa de Calor</vt:lpstr>
      <vt:lpstr>Mapa de Calor</vt:lpstr>
      <vt:lpstr>Mapa de Calor</vt:lpstr>
      <vt:lpstr>Mapa de Calor</vt:lpstr>
      <vt:lpstr>Visão em Cluster</vt:lpstr>
      <vt:lpstr>Visão em Cluster</vt:lpstr>
      <vt:lpstr>Visão em Cluster</vt:lpstr>
      <vt:lpstr>Visão em Cluster</vt:lpstr>
      <vt:lpstr>Detecção Automática de Corrida</vt:lpstr>
      <vt:lpstr>Detecção automática de corrida</vt:lpstr>
      <vt:lpstr>Detecção automática de corrida</vt:lpstr>
      <vt:lpstr>Detecção automática de corrida</vt:lpstr>
      <vt:lpstr>Dificuldades</vt:lpstr>
      <vt:lpstr>Dificuldades</vt:lpstr>
      <vt:lpstr>Dificuldades</vt:lpstr>
      <vt:lpstr>Dificuldades</vt:lpstr>
      <vt:lpstr>Escopo não Implementado</vt:lpstr>
      <vt:lpstr>Escopo não Implementado</vt:lpstr>
      <vt:lpstr>Melhorias  Futuras</vt:lpstr>
      <vt:lpstr>Melhorias Futuras</vt:lpstr>
      <vt:lpstr>Dúvidas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Jairson Barbosa Rodrigues</cp:lastModifiedBy>
  <cp:revision>2</cp:revision>
  <dcterms:modified xsi:type="dcterms:W3CDTF">2016-07-11T12:59:32Z</dcterms:modified>
</cp:coreProperties>
</file>